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21"/>
  </p:notesMasterIdLst>
  <p:sldIdLst>
    <p:sldId id="276" r:id="rId2"/>
    <p:sldId id="28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9" r:id="rId15"/>
    <p:sldId id="290" r:id="rId16"/>
    <p:sldId id="291" r:id="rId17"/>
    <p:sldId id="292" r:id="rId18"/>
    <p:sldId id="275" r:id="rId19"/>
    <p:sldId id="293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65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346F2E-A8A1-432B-BB0E-81D65BBE7242}" type="datetimeFigureOut">
              <a:rPr lang="ar-IQ" smtClean="0"/>
              <a:t>30/03/1444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43A23F-E672-4588-A0D4-BABF1C4DA3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046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A23F-E672-4588-A0D4-BABF1C4DA38D}" type="slidenum">
              <a:rPr lang="ar-IQ" smtClean="0"/>
              <a:t>17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788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E77725-8901-471F-8CE6-22ECBBDFF9A5}" type="datetimeFigureOut">
              <a:rPr lang="ar-IQ" smtClean="0"/>
              <a:t>30/03/1444</a:t>
            </a:fld>
            <a:endParaRPr lang="ar-IQ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1284E1-B0A8-46D6-AD23-37A3AC436F9D}" type="slidenum">
              <a:rPr lang="ar-IQ" smtClean="0"/>
              <a:t>‹#›</a:t>
            </a:fld>
            <a:endParaRPr lang="ar-IQ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0">
              <a:spcBef>
                <a:spcPct val="20000"/>
              </a:spcBef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University of Basrah</a:t>
            </a:r>
            <a:br>
              <a:rPr lang="en-US" sz="26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College of Nursing</a:t>
            </a:r>
            <a:endParaRPr lang="en-US" sz="2600" b="1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Promotion Course</a:t>
            </a:r>
          </a:p>
          <a:p>
            <a:pPr marL="0" indent="0" algn="ctr" rtl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Fourth Year Students</a:t>
            </a:r>
            <a:b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 Semester</a:t>
            </a:r>
            <a:b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2022-2023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595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21256"/>
          </a:xfrm>
        </p:spPr>
        <p:txBody>
          <a:bodyPr>
            <a:normAutofit/>
          </a:bodyPr>
          <a:lstStyle/>
          <a:p>
            <a:pPr rtl="1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sz="3600" b="1" dirty="0">
                <a:solidFill>
                  <a:srgbClr val="00B0F0"/>
                </a:solidFill>
              </a:rPr>
              <a:t>Roles of the Nurse in Health Promotion </a:t>
            </a:r>
            <a:r>
              <a:rPr lang="en-US" sz="3600" b="1" dirty="0" smtClean="0">
                <a:solidFill>
                  <a:srgbClr val="00B0F0"/>
                </a:solidFill>
              </a:rPr>
              <a:t>: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ar-IQ" sz="3600" dirty="0"/>
              <a:t> 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IQ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2</a:t>
            </a:r>
            <a:r>
              <a:rPr lang="en-US" sz="4000" b="1" dirty="0">
                <a:solidFill>
                  <a:srgbClr val="FF0000"/>
                </a:solidFill>
              </a:rPr>
              <a:t>) Educator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                                                                              </a:t>
            </a:r>
            <a:r>
              <a:rPr lang="en-US" sz="3600" b="1" dirty="0" smtClean="0"/>
              <a:t>- </a:t>
            </a:r>
            <a:r>
              <a:rPr lang="en-US" sz="3600" b="1" dirty="0"/>
              <a:t>Provides information. </a:t>
            </a:r>
            <a:br>
              <a:rPr lang="en-US" sz="3600" b="1" dirty="0"/>
            </a:br>
            <a:r>
              <a:rPr lang="en-US" sz="3600" b="1" dirty="0"/>
              <a:t>- Serves as counselor. </a:t>
            </a:r>
            <a:br>
              <a:rPr lang="en-US" sz="3600" b="1" dirty="0"/>
            </a:br>
            <a:r>
              <a:rPr lang="en-US" sz="3600" b="1" dirty="0"/>
              <a:t>- Encourages compliance with prescribed therapy. </a:t>
            </a:r>
            <a:br>
              <a:rPr lang="en-US" sz="3600" b="1" dirty="0"/>
            </a:br>
            <a:r>
              <a:rPr lang="en-US" sz="3600" b="1" dirty="0"/>
              <a:t>- Promotes healthy lifestyles.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ar-IQ" sz="3600" dirty="0"/>
              <a:t> 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5232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93264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sz="3600" b="1" dirty="0">
                <a:solidFill>
                  <a:srgbClr val="00B0F0"/>
                </a:solidFill>
              </a:rPr>
              <a:t>Roles of the Nurse in Health Promotion </a:t>
            </a:r>
            <a:r>
              <a:rPr lang="en-US" sz="3600" b="1" dirty="0" smtClean="0">
                <a:solidFill>
                  <a:srgbClr val="00B0F0"/>
                </a:solidFill>
              </a:rPr>
              <a:t>:      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/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3</a:t>
            </a:r>
            <a:r>
              <a:rPr lang="en-US" sz="4000" b="1" dirty="0">
                <a:solidFill>
                  <a:srgbClr val="FF0000"/>
                </a:solidFill>
              </a:rPr>
              <a:t>) Communicator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 smtClean="0"/>
              <a:t>                                                                                          </a:t>
            </a:r>
            <a:r>
              <a:rPr lang="en-US" sz="4000" b="1" dirty="0" smtClean="0"/>
              <a:t>- </a:t>
            </a:r>
            <a:r>
              <a:rPr lang="en-US" sz="4000" b="1" dirty="0"/>
              <a:t>Using appropriate listening skills. </a:t>
            </a:r>
            <a:br>
              <a:rPr lang="en-US" sz="4000" b="1" dirty="0"/>
            </a:br>
            <a:r>
              <a:rPr lang="en-US" sz="4000" b="1" dirty="0"/>
              <a:t>- Using appropriate responding skills.</a:t>
            </a:r>
            <a:br>
              <a:rPr lang="en-US" sz="4000" b="1" dirty="0"/>
            </a:br>
            <a:r>
              <a:rPr lang="en-US" sz="4000" b="1" dirty="0"/>
              <a:t>- Establishing helping relationship. </a:t>
            </a:r>
            <a:br>
              <a:rPr lang="en-US" sz="4000" b="1" dirty="0"/>
            </a:br>
            <a:r>
              <a:rPr lang="en-US" sz="4000" b="1" dirty="0"/>
              <a:t>- Communicate with people within their language.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ar-IQ" sz="4000" b="1" dirty="0" smtClean="0"/>
              <a:t/>
            </a:r>
            <a:br>
              <a:rPr lang="ar-IQ" sz="4000" b="1" dirty="0" smtClean="0"/>
            </a:br>
            <a:r>
              <a:rPr lang="ar-IQ" sz="3200" dirty="0" smtClean="0"/>
              <a:t> 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0978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sz="3600" b="1" dirty="0">
                <a:solidFill>
                  <a:srgbClr val="00B0F0"/>
                </a:solidFill>
              </a:rPr>
              <a:t>Roles of the Nurse in Health Promotion </a:t>
            </a:r>
            <a:r>
              <a:rPr lang="en-US" sz="3600" b="1" dirty="0" smtClean="0">
                <a:solidFill>
                  <a:srgbClr val="00B0F0"/>
                </a:solidFill>
              </a:rPr>
              <a:t>: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>                                                     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4</a:t>
            </a:r>
            <a:r>
              <a:rPr lang="en-US" sz="4000" b="1" dirty="0">
                <a:solidFill>
                  <a:srgbClr val="FF0000"/>
                </a:solidFill>
              </a:rPr>
              <a:t>) Consulter 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ar-IQ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                                                                                </a:t>
            </a:r>
            <a:r>
              <a:rPr lang="en-US" sz="4000" b="1" dirty="0" smtClean="0"/>
              <a:t>- </a:t>
            </a:r>
            <a:r>
              <a:rPr lang="en-US" sz="4000" b="1" dirty="0"/>
              <a:t>Encourages the client to look at alternative behaviors.</a:t>
            </a:r>
            <a:br>
              <a:rPr lang="en-US" sz="4000" b="1" dirty="0"/>
            </a:br>
            <a:r>
              <a:rPr lang="en-US" sz="4000" b="1" dirty="0"/>
              <a:t> - Recognize choices.</a:t>
            </a:r>
            <a:br>
              <a:rPr lang="en-US" sz="4000" b="1" dirty="0"/>
            </a:br>
            <a:r>
              <a:rPr lang="en-US" sz="4000" b="1" dirty="0"/>
              <a:t> - Develop a sense of control. </a:t>
            </a:r>
            <a:br>
              <a:rPr lang="en-US" sz="4000" b="1" dirty="0"/>
            </a:br>
            <a:r>
              <a:rPr lang="en-US" sz="3600" b="1" dirty="0">
                <a:solidFill>
                  <a:srgbClr val="00B0F0"/>
                </a:solidFill>
              </a:rPr>
              <a:t/>
            </a:r>
            <a:br>
              <a:rPr lang="en-US" sz="3600" b="1" dirty="0">
                <a:solidFill>
                  <a:srgbClr val="00B0F0"/>
                </a:solidFill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51748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sz="3600" b="1" dirty="0">
                <a:solidFill>
                  <a:srgbClr val="00B0F0"/>
                </a:solidFill>
              </a:rPr>
              <a:t>Roles of the Nurse in Health Promotion </a:t>
            </a:r>
            <a:r>
              <a:rPr lang="en-US" sz="3600" b="1" dirty="0" smtClean="0">
                <a:solidFill>
                  <a:srgbClr val="00B0F0"/>
                </a:solidFill>
              </a:rPr>
              <a:t>:</a:t>
            </a:r>
            <a:r>
              <a:rPr lang="en-US" sz="3600" b="1" dirty="0">
                <a:solidFill>
                  <a:srgbClr val="00B0F0"/>
                </a:solidFill>
              </a:rPr>
              <a:t/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/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5) Coordinator of Care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b="1" dirty="0" smtClean="0"/>
              <a:t>- </a:t>
            </a:r>
            <a:r>
              <a:rPr lang="en-US" sz="4000" b="1" dirty="0"/>
              <a:t>The clinical nurse supervises and </a:t>
            </a:r>
            <a:r>
              <a:rPr lang="en-US" sz="4000" b="1" dirty="0" smtClean="0"/>
              <a:t>evaluates </a:t>
            </a:r>
            <a:r>
              <a:rPr lang="en-US" sz="4000" b="1" dirty="0"/>
              <a:t>patient care on his unit. </a:t>
            </a:r>
            <a:br>
              <a:rPr lang="en-US" sz="4000" b="1" dirty="0"/>
            </a:br>
            <a:r>
              <a:rPr lang="en-US" sz="4000" b="1" dirty="0" smtClean="0"/>
              <a:t>                                                                                - </a:t>
            </a:r>
            <a:r>
              <a:rPr lang="en-US" sz="4000" b="1" dirty="0"/>
              <a:t>He promotes a safe environment for patients, families, visitors and staff.</a:t>
            </a:r>
            <a:br>
              <a:rPr lang="en-US" sz="4000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257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93264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sz="3600" b="1" dirty="0">
                <a:solidFill>
                  <a:srgbClr val="00B0F0"/>
                </a:solidFill>
              </a:rPr>
              <a:t>Roles of the Nurse in Health Promotion </a:t>
            </a:r>
            <a:r>
              <a:rPr lang="en-US" sz="3600" b="1" dirty="0" smtClean="0">
                <a:solidFill>
                  <a:srgbClr val="00B0F0"/>
                </a:solidFill>
              </a:rPr>
              <a:t>: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3600" b="1" dirty="0" smtClean="0">
                <a:solidFill>
                  <a:srgbClr val="00B0F0"/>
                </a:solidFill>
              </a:rPr>
              <a:t>                                                                                       </a:t>
            </a:r>
            <a:r>
              <a:rPr lang="en-US" sz="4000" b="1" dirty="0" smtClean="0">
                <a:solidFill>
                  <a:srgbClr val="FF0000"/>
                </a:solidFill>
              </a:rPr>
              <a:t>6</a:t>
            </a:r>
            <a:r>
              <a:rPr lang="en-US" sz="4000" b="1" dirty="0">
                <a:solidFill>
                  <a:srgbClr val="FF0000"/>
                </a:solidFill>
              </a:rPr>
              <a:t>) Leader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                                                                               </a:t>
            </a:r>
            <a:r>
              <a:rPr lang="en-US" sz="4000" b="1" dirty="0" smtClean="0"/>
              <a:t>- </a:t>
            </a:r>
            <a:r>
              <a:rPr lang="en-US" sz="4000" b="1" dirty="0"/>
              <a:t>Facilitating care for patients.</a:t>
            </a:r>
            <a:br>
              <a:rPr lang="en-US" sz="4000" b="1" dirty="0"/>
            </a:br>
            <a:r>
              <a:rPr lang="en-US" sz="4000" b="1" dirty="0"/>
              <a:t>- Establishing a healthy working environment. </a:t>
            </a:r>
            <a:br>
              <a:rPr lang="en-US" sz="4000" b="1" dirty="0"/>
            </a:br>
            <a:r>
              <a:rPr lang="en-US" sz="4000" b="1" dirty="0"/>
              <a:t>- Collecting and evaluating patient risks, outcomes, and care plans. </a:t>
            </a:r>
            <a:br>
              <a:rPr lang="en-US" sz="4000" b="1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9237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21256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sz="3600" b="1" dirty="0">
                <a:solidFill>
                  <a:srgbClr val="00B0F0"/>
                </a:solidFill>
              </a:rPr>
              <a:t>Roles of the Nurse in Health Promotion </a:t>
            </a:r>
            <a:r>
              <a:rPr lang="en-US" sz="3600" b="1" dirty="0" smtClean="0">
                <a:solidFill>
                  <a:srgbClr val="00B0F0"/>
                </a:solidFill>
              </a:rPr>
              <a:t>: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4000" b="1" dirty="0">
                <a:solidFill>
                  <a:srgbClr val="00B0F0"/>
                </a:solidFill>
              </a:rPr>
              <a:t/>
            </a:r>
            <a:br>
              <a:rPr lang="en-US" sz="4000" b="1" dirty="0">
                <a:solidFill>
                  <a:srgbClr val="00B0F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7) Caregiver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                                                                                - </a:t>
            </a:r>
            <a:r>
              <a:rPr lang="en-US" sz="4000" b="1" dirty="0"/>
              <a:t>Traditional and most essential role.</a:t>
            </a:r>
            <a:br>
              <a:rPr lang="en-US" sz="4000" b="1" dirty="0"/>
            </a:br>
            <a:r>
              <a:rPr lang="en-US" sz="4000" b="1" dirty="0"/>
              <a:t>- Provides direct care. </a:t>
            </a:r>
            <a:br>
              <a:rPr lang="en-US" sz="4000" b="1" dirty="0"/>
            </a:br>
            <a:r>
              <a:rPr lang="en-US" sz="4000" b="1" dirty="0"/>
              <a:t>- Supportive. </a:t>
            </a:r>
            <a:br>
              <a:rPr lang="en-US" sz="4000" b="1" dirty="0"/>
            </a:br>
            <a:r>
              <a:rPr lang="en-US" sz="4000" b="1" dirty="0"/>
              <a:t>- Promotes comfort of client</a:t>
            </a:r>
            <a:br>
              <a:rPr lang="en-US" sz="4000" b="1" dirty="0"/>
            </a:br>
            <a:r>
              <a:rPr lang="en-US" sz="3600" b="1" dirty="0">
                <a:solidFill>
                  <a:srgbClr val="00B0F0"/>
                </a:solidFill>
              </a:rPr>
              <a:t/>
            </a:r>
            <a:br>
              <a:rPr lang="en-US" sz="3600" b="1" dirty="0">
                <a:solidFill>
                  <a:srgbClr val="00B0F0"/>
                </a:solidFill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35183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77240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>
                <a:solidFill>
                  <a:srgbClr val="00B0F0"/>
                </a:solidFill>
              </a:rPr>
              <a:t>• </a:t>
            </a:r>
            <a:r>
              <a:rPr lang="en-US" sz="3600" b="1" dirty="0">
                <a:solidFill>
                  <a:srgbClr val="00B0F0"/>
                </a:solidFill>
              </a:rPr>
              <a:t>Roles of the Nurse in Health Promotion </a:t>
            </a:r>
            <a:r>
              <a:rPr lang="en-US" sz="3600" b="1" dirty="0" smtClean="0">
                <a:solidFill>
                  <a:srgbClr val="00B0F0"/>
                </a:solidFill>
              </a:rPr>
              <a:t>: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/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8) Researcher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                                                                                 - </a:t>
            </a:r>
            <a:r>
              <a:rPr lang="en-US" sz="4000" b="1" dirty="0"/>
              <a:t>Collect and analyze data by making an investigation. </a:t>
            </a:r>
            <a:br>
              <a:rPr lang="en-US" sz="4000" b="1" dirty="0"/>
            </a:br>
            <a:r>
              <a:rPr lang="en-US" sz="4000" b="1" dirty="0" smtClean="0"/>
              <a:t>                                                                                 - </a:t>
            </a:r>
            <a:r>
              <a:rPr lang="en-US" sz="4000" b="1" dirty="0"/>
              <a:t>Suggest and evaluate possible solutions. </a:t>
            </a:r>
            <a:br>
              <a:rPr lang="en-US" sz="4000" b="1" dirty="0"/>
            </a:br>
            <a:r>
              <a:rPr lang="en-US" sz="4000" b="1" dirty="0" smtClean="0"/>
              <a:t>       </a:t>
            </a:r>
            <a:r>
              <a:rPr lang="en-US" sz="100" b="1" dirty="0" smtClean="0"/>
              <a:t>       </a:t>
            </a:r>
            <a:r>
              <a:rPr lang="en-US" sz="4000" b="1" dirty="0" smtClean="0"/>
              <a:t>                                                                        - </a:t>
            </a:r>
            <a:r>
              <a:rPr lang="en-US" sz="4000" b="1" dirty="0"/>
              <a:t>Select a solution for the problem. </a:t>
            </a:r>
            <a:r>
              <a:rPr lang="ar-IQ" sz="3600" dirty="0"/>
              <a:t> 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978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33224"/>
          </a:xfrm>
        </p:spPr>
        <p:txBody>
          <a:bodyPr>
            <a:normAutofit fontScale="90000"/>
          </a:bodyPr>
          <a:lstStyle/>
          <a:p>
            <a:pPr rtl="1"/>
            <a:r>
              <a:rPr lang="en-US" sz="4500" dirty="0">
                <a:solidFill>
                  <a:srgbClr val="00B0F0"/>
                </a:solidFill>
              </a:rPr>
              <a:t>• </a:t>
            </a:r>
            <a:r>
              <a:rPr lang="en-US" sz="3200" b="1" dirty="0">
                <a:solidFill>
                  <a:srgbClr val="00B0F0"/>
                </a:solidFill>
              </a:rPr>
              <a:t>Roles of the Nurse in Health Promotion </a:t>
            </a:r>
            <a:r>
              <a:rPr lang="en-US" sz="3200" b="1" dirty="0" smtClean="0">
                <a:solidFill>
                  <a:srgbClr val="00B0F0"/>
                </a:solidFill>
              </a:rPr>
              <a:t>:</a:t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3200" b="1" dirty="0">
                <a:solidFill>
                  <a:srgbClr val="00B0F0"/>
                </a:solidFill>
              </a:rPr>
              <a:t/>
            </a:r>
            <a:br>
              <a:rPr lang="en-US" sz="3200" b="1" dirty="0">
                <a:solidFill>
                  <a:srgbClr val="00B0F0"/>
                </a:solidFill>
              </a:rPr>
            </a:br>
            <a:r>
              <a:rPr lang="en-US" sz="3200" b="1" dirty="0" smtClean="0">
                <a:solidFill>
                  <a:srgbClr val="00B0F0"/>
                </a:solidFill>
              </a:rPr>
              <a:t/>
            </a:r>
            <a:br>
              <a:rPr lang="en-US" sz="3200" b="1" dirty="0" smtClean="0">
                <a:solidFill>
                  <a:srgbClr val="00B0F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9) Manager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                                                                                - </a:t>
            </a:r>
            <a:r>
              <a:rPr lang="en-US" sz="4000" b="1" dirty="0"/>
              <a:t>Makes decisions. </a:t>
            </a:r>
            <a:br>
              <a:rPr lang="en-US" sz="4000" b="1" dirty="0"/>
            </a:br>
            <a:r>
              <a:rPr lang="en-US" sz="4000" b="1" dirty="0" smtClean="0"/>
              <a:t>                                                                                - </a:t>
            </a:r>
            <a:r>
              <a:rPr lang="en-US" sz="4000" b="1" dirty="0"/>
              <a:t>Allocates resources. </a:t>
            </a:r>
            <a:br>
              <a:rPr lang="en-US" sz="4000" b="1" dirty="0"/>
            </a:br>
            <a:r>
              <a:rPr lang="en-US" sz="4000" b="1" dirty="0" smtClean="0"/>
              <a:t>                                                                                - </a:t>
            </a:r>
            <a:r>
              <a:rPr lang="en-US" sz="4000" b="1" dirty="0"/>
              <a:t>Evaluates care and personnel.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36252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/>
          <a:lstStyle/>
          <a:p>
            <a:r>
              <a:rPr lang="en-US" dirty="0" smtClean="0"/>
              <a:t>QUIZ /</a:t>
            </a:r>
            <a:r>
              <a:rPr lang="en-US" sz="5400" b="1" dirty="0">
                <a:solidFill>
                  <a:srgbClr val="00B0F0"/>
                </a:solidFill>
              </a:rPr>
              <a:t> </a:t>
            </a:r>
            <a:r>
              <a:rPr lang="en-US" sz="5400" b="1" dirty="0" smtClean="0">
                <a:solidFill>
                  <a:srgbClr val="00B0F0"/>
                </a:solidFill>
              </a:rPr>
              <a:t>Enumerate the Roles </a:t>
            </a:r>
            <a:r>
              <a:rPr lang="en-US" sz="5400" b="1" dirty="0">
                <a:solidFill>
                  <a:srgbClr val="00B0F0"/>
                </a:solidFill>
              </a:rPr>
              <a:t>of the Nurse in Health </a:t>
            </a:r>
            <a:r>
              <a:rPr lang="en-US" sz="5400" b="1" dirty="0" smtClean="0">
                <a:solidFill>
                  <a:srgbClr val="00B0F0"/>
                </a:solidFill>
              </a:rPr>
              <a:t>Promotion ?</a:t>
            </a:r>
            <a:br>
              <a:rPr lang="en-US" sz="5400" b="1" dirty="0" smtClean="0">
                <a:solidFill>
                  <a:srgbClr val="00B0F0"/>
                </a:solidFill>
              </a:rPr>
            </a:br>
            <a:r>
              <a:rPr lang="en-US" sz="5400" b="1" dirty="0">
                <a:solidFill>
                  <a:srgbClr val="00B0F0"/>
                </a:solidFill>
              </a:rPr>
              <a:t/>
            </a:r>
            <a:br>
              <a:rPr lang="en-US" sz="5400" b="1" dirty="0">
                <a:solidFill>
                  <a:srgbClr val="00B0F0"/>
                </a:solidFill>
              </a:rPr>
            </a:b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2301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Finish</a:t>
            </a:r>
            <a:br>
              <a:rPr lang="en-US" b="1" i="1" dirty="0" smtClean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endParaRPr lang="ar-IQ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24" y="1556792"/>
            <a:ext cx="5160964" cy="452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45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/ 3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i="1" dirty="0">
                <a:solidFill>
                  <a:srgbClr val="FF0000"/>
                </a:solidFill>
              </a:rPr>
              <a:t>Fundamentals Domains to Nursing Practice in Health </a:t>
            </a:r>
            <a:r>
              <a:rPr lang="en-US" sz="4000" b="1" i="1" dirty="0" smtClean="0">
                <a:solidFill>
                  <a:srgbClr val="FF0000"/>
                </a:solidFill>
              </a:rPr>
              <a:t>Promotion</a:t>
            </a:r>
          </a:p>
          <a:p>
            <a:pPr marL="0" indent="0" algn="ctr">
              <a:buNone/>
            </a:pPr>
            <a:endParaRPr lang="en-US" sz="2800" b="1" i="1" dirty="0" smtClean="0"/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Lecturer</a:t>
            </a:r>
          </a:p>
          <a:p>
            <a:pPr marL="0" indent="0" algn="ctr">
              <a:buNone/>
            </a:pPr>
            <a:r>
              <a:rPr lang="en-US" sz="2800" b="1" dirty="0">
                <a:latin typeface="Times New Roman" pitchFamily="18" charset="0"/>
                <a:ea typeface="Times New Roman"/>
                <a:cs typeface="Times New Roman" pitchFamily="18" charset="0"/>
              </a:rPr>
              <a:t>Dr. Firas A. Jassim</a:t>
            </a:r>
          </a:p>
          <a:p>
            <a:pPr marL="0" indent="0" algn="ctr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Arab Board (PhD) in Family Medicine</a:t>
            </a:r>
            <a:endParaRPr lang="ar-IQ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625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1) Physiological Domain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 Providing physiological care focuses on achievement of the basic needs such as oxygenation, circulation, sleep and nutrition.</a:t>
            </a:r>
            <a:br>
              <a:rPr lang="en-US" b="1" dirty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10702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) Psychological Domain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Individuals have psychological needs for security and self-esteem.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* </a:t>
            </a:r>
            <a:r>
              <a:rPr lang="en-US" b="1" u="sng" dirty="0" smtClean="0">
                <a:solidFill>
                  <a:srgbClr val="FF0000"/>
                </a:solidFill>
              </a:rPr>
              <a:t>Goals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a. Improve self-esteem. </a:t>
            </a:r>
            <a:br>
              <a:rPr lang="en-US" b="1" dirty="0"/>
            </a:br>
            <a:r>
              <a:rPr lang="en-US" b="1" dirty="0"/>
              <a:t>b. Establish trusting relationships. </a:t>
            </a:r>
            <a:br>
              <a:rPr lang="en-US" b="1" dirty="0"/>
            </a:br>
            <a:r>
              <a:rPr lang="en-US" b="1" dirty="0"/>
              <a:t>c. Develop social skills.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97631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05800" cy="5893264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3) Sociological Domain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- </a:t>
            </a:r>
            <a:r>
              <a:rPr lang="en-US" sz="3600" b="1" dirty="0"/>
              <a:t>Empowerment is a process of enabling others to do for themselves</a:t>
            </a:r>
            <a:r>
              <a:rPr lang="en-US" sz="3600" b="1" dirty="0" smtClean="0"/>
              <a:t>.                            </a:t>
            </a:r>
            <a:r>
              <a:rPr lang="en-US" sz="3600" b="1" dirty="0" smtClean="0">
                <a:solidFill>
                  <a:srgbClr val="0070C0"/>
                </a:solidFill>
              </a:rPr>
              <a:t>- </a:t>
            </a:r>
            <a:r>
              <a:rPr lang="en-US" sz="3600" b="1" dirty="0">
                <a:solidFill>
                  <a:srgbClr val="0070C0"/>
                </a:solidFill>
              </a:rPr>
              <a:t>It consists of encouraging the client to be an active participant in treatment rather than a passive recipient of care.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 smtClean="0"/>
              <a:t>- </a:t>
            </a:r>
            <a:r>
              <a:rPr lang="en-US" sz="3600" b="1" dirty="0"/>
              <a:t>Nurses empower clients by teaching them and their families how to develop skills for self-care and for healthier living. </a:t>
            </a:r>
            <a:br>
              <a:rPr lang="en-US" sz="3600" b="1" dirty="0"/>
            </a:b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136471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Autofit/>
          </a:bodyPr>
          <a:lstStyle/>
          <a:p>
            <a:pPr rtl="1"/>
            <a:r>
              <a:rPr lang="en-US" sz="3600" b="1" dirty="0">
                <a:solidFill>
                  <a:srgbClr val="FF0000"/>
                </a:solidFill>
              </a:rPr>
              <a:t>4) Intellectual Domain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- </a:t>
            </a:r>
            <a:r>
              <a:rPr lang="en-US" sz="3600" b="1" dirty="0"/>
              <a:t>The intellectual domain consists of cognitive functions such as judgment, orientation, memory, and the ability to take in and process information. </a:t>
            </a:r>
            <a:br>
              <a:rPr lang="en-US" sz="3600" b="1" dirty="0"/>
            </a:br>
            <a:r>
              <a:rPr lang="en-US" sz="3600" b="1" dirty="0"/>
              <a:t> </a:t>
            </a:r>
            <a:br>
              <a:rPr lang="en-US" sz="3600" b="1" dirty="0"/>
            </a:br>
            <a:r>
              <a:rPr lang="en-US" sz="3600" b="1" dirty="0"/>
              <a:t>- Intellectual functioning can be impaired by multiple factors, including infection, exposure to toxins, substance abuse, trauma, and psychological problems</a:t>
            </a:r>
            <a:r>
              <a:rPr lang="en-US" sz="3600" b="1" dirty="0" smtClean="0"/>
              <a:t>.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6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49248"/>
          </a:xfrm>
        </p:spPr>
        <p:txBody>
          <a:bodyPr>
            <a:noAutofit/>
          </a:bodyPr>
          <a:lstStyle/>
          <a:p>
            <a:pPr rtl="1"/>
            <a:r>
              <a:rPr lang="en-US" sz="3600" b="1" dirty="0">
                <a:solidFill>
                  <a:srgbClr val="FF0000"/>
                </a:solidFill>
              </a:rPr>
              <a:t>5) Spiritual Domain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 </a:t>
            </a:r>
            <a:br>
              <a:rPr lang="en-US" sz="3600" b="1" dirty="0"/>
            </a:br>
            <a:r>
              <a:rPr lang="en-US" sz="3600" b="1" dirty="0"/>
              <a:t>- Spirituality is somewhat difficult to define as it is determined at an individual level. </a:t>
            </a:r>
            <a:br>
              <a:rPr lang="en-US" sz="3600" b="1" dirty="0"/>
            </a:br>
            <a:r>
              <a:rPr lang="en-US" sz="3600" b="1" dirty="0">
                <a:solidFill>
                  <a:srgbClr val="00B0F0"/>
                </a:solidFill>
              </a:rPr>
              <a:t>- Spirituality is a personal beliefs and practices.</a:t>
            </a:r>
            <a:br>
              <a:rPr lang="en-US" sz="3600" b="1" dirty="0">
                <a:solidFill>
                  <a:srgbClr val="00B0F0"/>
                </a:solidFill>
              </a:rPr>
            </a:br>
            <a:r>
              <a:rPr lang="en-US" sz="3600" b="1" dirty="0"/>
              <a:t>- Health status can have an impact on spiritual beliefs and vice versa. </a:t>
            </a:r>
            <a:br>
              <a:rPr lang="en-US" sz="3600" b="1" dirty="0"/>
            </a:br>
            <a:r>
              <a:rPr lang="en-US" sz="3600" b="1" dirty="0">
                <a:solidFill>
                  <a:srgbClr val="00B0F0"/>
                </a:solidFill>
              </a:rPr>
              <a:t>- For example, when they are seriously ill, many people turn to religion for support.</a:t>
            </a:r>
            <a:r>
              <a:rPr lang="en-US" sz="3600" b="1" dirty="0"/>
              <a:t> 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204332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93264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/>
              <a:t> 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6) Sexual Domain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Sexuality is a complex set of human characteristics that refers not just to genital sex but to all the aspects of being male or female, including feelings, attitudes, beliefs, and behavior.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871930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05800" cy="5544616"/>
          </a:xfrm>
        </p:spPr>
        <p:txBody>
          <a:bodyPr>
            <a:noAutofit/>
          </a:bodyPr>
          <a:lstStyle/>
          <a:p>
            <a:pPr rtl="1"/>
            <a:r>
              <a:rPr lang="en-US" sz="4400" b="1" dirty="0" smtClean="0">
                <a:solidFill>
                  <a:srgbClr val="00B0F0"/>
                </a:solidFill>
              </a:rPr>
              <a:t>• </a:t>
            </a:r>
            <a:r>
              <a:rPr lang="en-US" sz="3200" b="1" dirty="0" smtClean="0">
                <a:solidFill>
                  <a:srgbClr val="00B0F0"/>
                </a:solidFill>
              </a:rPr>
              <a:t>Roles of the Nurse in Health Promotion 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>
                <a:solidFill>
                  <a:srgbClr val="FF0000"/>
                </a:solidFill>
              </a:rPr>
              <a:t>) Advocator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- </a:t>
            </a:r>
            <a:r>
              <a:rPr lang="en-US" sz="3600" b="1" dirty="0"/>
              <a:t>help clients to gain independence. </a:t>
            </a:r>
            <a:br>
              <a:rPr lang="en-US" sz="3600" b="1" dirty="0"/>
            </a:br>
            <a:r>
              <a:rPr lang="en-US" sz="3600" b="1" dirty="0"/>
              <a:t>- Protects the client. </a:t>
            </a:r>
            <a:br>
              <a:rPr lang="en-US" sz="3600" b="1" dirty="0"/>
            </a:br>
            <a:r>
              <a:rPr lang="en-US" sz="3600" b="1" dirty="0"/>
              <a:t>- Provides explanations in client’s language. </a:t>
            </a:r>
            <a:r>
              <a:rPr lang="en-US" sz="3600" b="1" dirty="0" smtClean="0"/>
              <a:t>- </a:t>
            </a:r>
            <a:r>
              <a:rPr lang="en-US" sz="3600" b="1" dirty="0"/>
              <a:t>Supports client’s decisions.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214808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147</Words>
  <Application>Microsoft Office PowerPoint</Application>
  <PresentationFormat>عرض على الشاشة (3:4)‏</PresentationFormat>
  <Paragraphs>31</Paragraphs>
  <Slides>19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تدفق</vt:lpstr>
      <vt:lpstr>University of Basrah College of Nursing</vt:lpstr>
      <vt:lpstr>L / 3</vt:lpstr>
      <vt:lpstr>1) Physiological Domain    Providing physiological care focuses on achievement of the basic needs such as oxygenation, circulation, sleep and nutrition. </vt:lpstr>
      <vt:lpstr>2) Psychological Domain   Individuals have psychological needs for security and self-esteem.  * Goals a. Improve self-esteem.  b. Establish trusting relationships.  c. Develop social skills. </vt:lpstr>
      <vt:lpstr>3) Sociological Domain - Empowerment is a process of enabling others to do for themselves.                            - It consists of encouraging the client to be an active participant in treatment rather than a passive recipient of care. - Nurses empower clients by teaching them and their families how to develop skills for self-care and for healthier living.  </vt:lpstr>
      <vt:lpstr>4) Intellectual Domain  - The intellectual domain consists of cognitive functions such as judgment, orientation, memory, and the ability to take in and process information.    - Intellectual functioning can be impaired by multiple factors, including infection, exposure to toxins, substance abuse, trauma, and psychological problems.</vt:lpstr>
      <vt:lpstr>5) Spiritual Domain   - Spirituality is somewhat difficult to define as it is determined at an individual level.  - Spirituality is a personal beliefs and practices. - Health status can have an impact on spiritual beliefs and vice versa.  - For example, when they are seriously ill, many people turn to religion for support. </vt:lpstr>
      <vt:lpstr>  6) Sexual Domain    Sexuality is a complex set of human characteristics that refers not just to genital sex but to all the aspects of being male or female, including feelings, attitudes, beliefs, and behavior.</vt:lpstr>
      <vt:lpstr>• Roles of the Nurse in Health Promotion :  1) Advocator  - help clients to gain independence.  - Protects the client.  - Provides explanations in client’s language. - Supports client’s decisions.   </vt:lpstr>
      <vt:lpstr>• Roles of the Nurse in Health Promotion :    2) Educator                                                                                  - Provides information.  - Serves as counselor.  - Encourages compliance with prescribed therapy.  - Promotes healthy lifestyles.   </vt:lpstr>
      <vt:lpstr>• Roles of the Nurse in Health Promotion :        3) Communicator                                                                                            - Using appropriate listening skills.  - Using appropriate responding skills. - Establishing helping relationship.  - Communicate with people within their language.    </vt:lpstr>
      <vt:lpstr>• Roles of the Nurse in Health Promotion :                                                                                         4) Consulter                                                                                              - Encourages the client to look at alternative behaviors.  - Recognize choices.  - Develop a sense of control.   </vt:lpstr>
      <vt:lpstr>• Roles of the Nurse in Health Promotion :  5) Coordinator of Care   - The clinical nurse supervises and evaluates patient care on his unit.                                                                                  - He promotes a safe environment for patients, families, visitors and staff. </vt:lpstr>
      <vt:lpstr>• Roles of the Nurse in Health Promotion :                                                                                        6) Leader                                                                                  - Facilitating care for patients. - Establishing a healthy working environment.  - Collecting and evaluating patient risks, outcomes, and care plans.  </vt:lpstr>
      <vt:lpstr>• Roles of the Nurse in Health Promotion :  7) Caregiver                                                                                 - Traditional and most essential role. - Provides direct care.  - Supportive.  - Promotes comfort of client  </vt:lpstr>
      <vt:lpstr>• Roles of the Nurse in Health Promotion :  8) Researcher                                                                                   - Collect and analyze data by making an investigation.                                                                                   - Suggest and evaluate possible solutions.                                                                                        - Select a solution for the problem.  </vt:lpstr>
      <vt:lpstr>• Roles of the Nurse in Health Promotion :   9) Manager                                                                                  - Makes decisions.                                                                                  - Allocates resources.                                                                                  - Evaluates care and personnel. </vt:lpstr>
      <vt:lpstr>QUIZ / Enumerate the Roles of the Nurse in Health Promotion ?   </vt:lpstr>
      <vt:lpstr>Finish      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Hisham</dc:creator>
  <cp:lastModifiedBy>DR.Ahmed Saker 2O11</cp:lastModifiedBy>
  <cp:revision>24</cp:revision>
  <dcterms:created xsi:type="dcterms:W3CDTF">2022-09-16T15:04:00Z</dcterms:created>
  <dcterms:modified xsi:type="dcterms:W3CDTF">2022-10-25T07:36:51Z</dcterms:modified>
</cp:coreProperties>
</file>